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78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0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90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5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0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17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85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6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5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0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55D5-0EAF-407F-A994-B3D73C9E08DA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3E58-A64F-46DB-97DF-CABDE69D54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0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ZAHRANIČNÍ STÁŽ </a:t>
            </a:r>
            <a:br>
              <a:rPr lang="cs-CZ" dirty="0" smtClean="0"/>
            </a:br>
            <a:r>
              <a:rPr lang="cs-CZ" dirty="0" smtClean="0"/>
              <a:t>Španělsko - </a:t>
            </a:r>
            <a:r>
              <a:rPr lang="cs-CZ" dirty="0" err="1" smtClean="0"/>
              <a:t>Malága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19. 4. – 22. 4. 2022</a:t>
            </a:r>
          </a:p>
          <a:p>
            <a:r>
              <a:rPr lang="cs-CZ" dirty="0" smtClean="0"/>
              <a:t>Petra Peřinová, Lenka Hurychová</a:t>
            </a:r>
          </a:p>
          <a:p>
            <a:r>
              <a:rPr lang="cs-CZ" dirty="0" smtClean="0"/>
              <a:t>Mateřská škola, Praha 4, V Benátkách 1751</a:t>
            </a:r>
          </a:p>
          <a:p>
            <a:r>
              <a:rPr lang="cs-CZ" dirty="0" smtClean="0"/>
              <a:t>CZ.07.4.68/0.0/0.0/19_071/0001722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8079"/>
            <a:ext cx="758128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0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560840" cy="5289451"/>
          </a:xfrm>
        </p:spPr>
      </p:pic>
    </p:spTree>
    <p:extLst>
      <p:ext uri="{BB962C8B-B14F-4D97-AF65-F5344CB8AC3E}">
        <p14:creationId xmlns:p14="http://schemas.microsoft.com/office/powerpoint/2010/main" val="269650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Školní vzdělávací systém ve Španělsku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Předškolní stupeň je rozdělen na dvě etapy, první je do tří let věku a druhá je od tří do šesti. Tento stupeň není povinný.</a:t>
            </a:r>
          </a:p>
          <a:p>
            <a:r>
              <a:rPr lang="cs-CZ" dirty="0" smtClean="0"/>
              <a:t>Mateřské školy nejsou samostatnou jednotkou, ale jsou součástí základních škol -navštěvují je děti od tří do dvanácti let (primární školství).</a:t>
            </a:r>
          </a:p>
          <a:p>
            <a:r>
              <a:rPr lang="cs-CZ" dirty="0" smtClean="0"/>
              <a:t>Povinné sekundární vzdělání (studenti od dvanácti do šestnácti let) – člení se na 4 kurzy po jednom roce</a:t>
            </a:r>
          </a:p>
          <a:p>
            <a:r>
              <a:rPr lang="cs-CZ" dirty="0" err="1" smtClean="0"/>
              <a:t>Bachillerato</a:t>
            </a:r>
            <a:r>
              <a:rPr lang="cs-CZ" dirty="0" smtClean="0"/>
              <a:t> – následný stupeň sekundárního vzdělávání , trvající 2 roky ( od šestnácti do osmnácti let) po ukončení získávají studenti  titul </a:t>
            </a:r>
            <a:r>
              <a:rPr lang="cs-CZ" dirty="0" err="1" smtClean="0"/>
              <a:t>Bachiller</a:t>
            </a:r>
            <a:r>
              <a:rPr lang="cs-CZ" dirty="0" smtClean="0"/>
              <a:t>, díky kterému mohou pokračovat k vyššímu odbornému nebo univerzitnímu vzdělání. </a:t>
            </a:r>
          </a:p>
          <a:p>
            <a:r>
              <a:rPr lang="cs-CZ" dirty="0" smtClean="0"/>
              <a:t>Střední odborná škola – pro ty kteří po ukončení povinného vzdělání nechtějí pokračovat ve studiu </a:t>
            </a:r>
            <a:r>
              <a:rPr lang="cs-CZ" dirty="0" err="1" smtClean="0"/>
              <a:t>Brachillerato</a:t>
            </a:r>
            <a:r>
              <a:rPr lang="cs-CZ" dirty="0" smtClean="0"/>
              <a:t> – obdoba středních učilišť.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264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Mateřská škola – COLEGIO DE EDUCACIÓN INFANTIL Y PRIMARIA BERGAMÍN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Mateřská škola je součástí základní školy – jedna třída pro děti od tří let, jedna třída pro děti od čtyř let a dvě třídy pro děti od pěti let (třídy jsou naplněny do počtu 25 dětí)</a:t>
            </a:r>
          </a:p>
          <a:p>
            <a:r>
              <a:rPr lang="cs-CZ" dirty="0" smtClean="0"/>
              <a:t>Jedná se o školu státní a školné se odvíjí podle příjmu rodičů.</a:t>
            </a:r>
          </a:p>
          <a:p>
            <a:r>
              <a:rPr lang="cs-CZ" dirty="0" smtClean="0"/>
              <a:t>Ve škole je dvacet různých národností – děti především z Afriky, Jižní Ameriky a Ukrajiny.</a:t>
            </a:r>
          </a:p>
          <a:p>
            <a:r>
              <a:rPr lang="cs-CZ" dirty="0" smtClean="0"/>
              <a:t>Do šesti let děti nemají samostatnou výuku španělštiny, pokud ani v šesti letech španělsky neumí dostávají speciální hodiny.</a:t>
            </a:r>
          </a:p>
          <a:p>
            <a:r>
              <a:rPr lang="cs-CZ" dirty="0" smtClean="0"/>
              <a:t>Již v mateřské škole probíhá výuka angličtiny.</a:t>
            </a:r>
          </a:p>
          <a:p>
            <a:r>
              <a:rPr lang="cs-CZ" dirty="0" smtClean="0"/>
              <a:t>Výuka probíhá od 9 do 14 hodin, kdy je přítomen učitel, poté si děti přebírají asistenti, škola zavírá v 17:00 hod.</a:t>
            </a:r>
          </a:p>
          <a:p>
            <a:r>
              <a:rPr lang="cs-CZ" dirty="0" smtClean="0"/>
              <a:t>Režim dne: 9:00 – zahájení dne (ranní kruh), 11:00 – svačina, 11:30 – pobyt venku, 14:00 – oběd, po obědě následuje krátký odpočinek u stolků, děti si přebírají asistenti a končí vzdělávací činnosti.</a:t>
            </a:r>
          </a:p>
          <a:p>
            <a:r>
              <a:rPr lang="cs-CZ" dirty="0" smtClean="0"/>
              <a:t>V odpoledních hodinách mají možnost dobrovolných zájmových aktivit.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7433"/>
            <a:ext cx="8229600" cy="258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4239129" cy="5073427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79" y="1124744"/>
            <a:ext cx="3751064" cy="5001419"/>
          </a:xfrm>
        </p:spPr>
      </p:pic>
    </p:spTree>
    <p:extLst>
      <p:ext uri="{BB962C8B-B14F-4D97-AF65-F5344CB8AC3E}">
        <p14:creationId xmlns:p14="http://schemas.microsoft.com/office/powerpoint/2010/main" val="5964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5841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Mateřská škola – </a:t>
            </a:r>
            <a:r>
              <a:rPr lang="cs-CZ" dirty="0" err="1" smtClean="0"/>
              <a:t>Colegio</a:t>
            </a:r>
            <a:r>
              <a:rPr lang="cs-CZ" dirty="0" smtClean="0"/>
              <a:t> </a:t>
            </a:r>
            <a:r>
              <a:rPr lang="cs-CZ" dirty="0" err="1" smtClean="0"/>
              <a:t>Público</a:t>
            </a:r>
            <a:r>
              <a:rPr lang="cs-CZ" dirty="0" smtClean="0"/>
              <a:t> de </a:t>
            </a:r>
            <a:r>
              <a:rPr lang="cs-CZ" dirty="0" err="1" smtClean="0"/>
              <a:t>Educación</a:t>
            </a:r>
            <a:r>
              <a:rPr lang="cs-CZ" dirty="0" smtClean="0"/>
              <a:t> </a:t>
            </a:r>
            <a:r>
              <a:rPr lang="cs-CZ" dirty="0" err="1" smtClean="0"/>
              <a:t>Infantil</a:t>
            </a:r>
            <a:r>
              <a:rPr lang="cs-CZ" dirty="0" smtClean="0"/>
              <a:t> y </a:t>
            </a:r>
            <a:r>
              <a:rPr lang="cs-CZ" dirty="0" err="1" smtClean="0"/>
              <a:t>Primaria</a:t>
            </a:r>
            <a:r>
              <a:rPr lang="cs-CZ" dirty="0" smtClean="0"/>
              <a:t> Ramón </a:t>
            </a:r>
            <a:r>
              <a:rPr lang="cs-CZ" dirty="0" err="1" smtClean="0"/>
              <a:t>Simonet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413732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Mateřská škola je součástí základní školy – dvě třídy pro děti od tří let, dvě třídy pro děti od čtyř let a dvě třídy pro děti od pěti let (třídy jsou naplněny do počtu 25 dětí, ale mohou navýšit počet dětí až na 28).</a:t>
            </a:r>
          </a:p>
          <a:p>
            <a:r>
              <a:rPr lang="cs-CZ" dirty="0" smtClean="0"/>
              <a:t>Jedná se o školu státní a školné se odvíjí podle příjmu rodičů.</a:t>
            </a:r>
          </a:p>
          <a:p>
            <a:r>
              <a:rPr lang="cs-CZ" dirty="0" smtClean="0"/>
              <a:t>Ve škole je celkově minimální počet dětí s OMJ – děti především z Venezuely, Argentiny, Číny, Ruska a Ukrajiny.</a:t>
            </a:r>
          </a:p>
          <a:p>
            <a:r>
              <a:rPr lang="cs-CZ" dirty="0" smtClean="0"/>
              <a:t>Do šesti let děti nemají samostatnou výuku španělštiny, pokud ani v šesti letech španělsky neumí dostávají speciální hodiny (lingvistická podpora – jazykový externista, který dochází do školy 2x týdně na výuku španělštiny).</a:t>
            </a:r>
          </a:p>
          <a:p>
            <a:r>
              <a:rPr lang="cs-CZ" dirty="0" smtClean="0"/>
              <a:t>Již v mateřské škole probíhá výuka angličtiny.</a:t>
            </a:r>
          </a:p>
          <a:p>
            <a:r>
              <a:rPr lang="cs-CZ" dirty="0" smtClean="0"/>
              <a:t>Od 7:30 do 9:00 probíhá tzv. ranní školka. Zde mají děti volnou hru. Výuka probíhá od 9 do 14 hodin, kdy je přítomen učitel, poté si děti přebírají asistenti, škola zavírá v 19:00 hod.</a:t>
            </a:r>
          </a:p>
          <a:p>
            <a:r>
              <a:rPr lang="cs-CZ" dirty="0" smtClean="0"/>
              <a:t>Režim dne: 9:00 – zahájení dne (ranní kruh), od 9:00 do 14:00 probíhají řízené aktivity, 11:00 – svačina, 11:30 – pobyt venku, 14:00 – oběd, po obědě následuje krátký odpočinek u stolků, děti si přebírají asistenti a končí vzdělávací činnosti.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13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632"/>
            <a:ext cx="4040188" cy="3123728"/>
          </a:xfrm>
        </p:spPr>
      </p:pic>
      <p:pic>
        <p:nvPicPr>
          <p:cNvPr id="10" name="Zástupný symbol pro obsah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7200800" cy="3031331"/>
          </a:xfrm>
        </p:spPr>
      </p:pic>
    </p:spTree>
    <p:extLst>
      <p:ext uri="{BB962C8B-B14F-4D97-AF65-F5344CB8AC3E}">
        <p14:creationId xmlns:p14="http://schemas.microsoft.com/office/powerpoint/2010/main" val="400501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ze stáže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Navštívené školy se vyznačují vysokým počtem dětí s OMJ ( až dvacet národností).</a:t>
            </a:r>
          </a:p>
          <a:p>
            <a:r>
              <a:rPr lang="cs-CZ" dirty="0" smtClean="0"/>
              <a:t>Zapojování dětí s OMJ probíhá nenásilnou a přirozenou formou (prožitky, naslouchání, komunikace s ostatními dětmi, forma hry,..)</a:t>
            </a:r>
          </a:p>
          <a:p>
            <a:r>
              <a:rPr lang="cs-CZ" dirty="0" smtClean="0"/>
              <a:t>Poznaly jsme odlišný školský systém.</a:t>
            </a:r>
          </a:p>
          <a:p>
            <a:r>
              <a:rPr lang="cs-CZ" dirty="0" smtClean="0"/>
              <a:t>Získaly jsme novou inspiraci pro práci s dětmi.</a:t>
            </a:r>
          </a:p>
          <a:p>
            <a:r>
              <a:rPr lang="cs-CZ" dirty="0" smtClean="0"/>
              <a:t>Uvědomily jsme si důležitost spolupráce rodičů a školy, budeme proto rodiče více zapojovat do chodu školy a vzdělávání dětí.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38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6" y="5751104"/>
            <a:ext cx="9121583" cy="110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395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650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ZAHRANIČNÍ STÁŽ  Španělsko - Malága</vt:lpstr>
      <vt:lpstr>Prezentace aplikace PowerPoint</vt:lpstr>
      <vt:lpstr>Školní vzdělávací systém ve Španělsku</vt:lpstr>
      <vt:lpstr>Mateřská škola – COLEGIO DE EDUCACIÓN INFANTIL Y PRIMARIA BERGAMÍN</vt:lpstr>
      <vt:lpstr>Prezentace aplikace PowerPoint</vt:lpstr>
      <vt:lpstr>Mateřská škola – Colegio Público de Educación Infantil y Primaria Ramón Simonet </vt:lpstr>
      <vt:lpstr>Prezentace aplikace PowerPoint</vt:lpstr>
      <vt:lpstr>Závěr ze stáže</vt:lpstr>
      <vt:lpstr>Děkujeme za pozornost.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STÁŽ  Španělsko - Malága</dc:title>
  <dc:creator>ApetulA.A@seznam.cz</dc:creator>
  <cp:lastModifiedBy>reditelka</cp:lastModifiedBy>
  <cp:revision>11</cp:revision>
  <dcterms:created xsi:type="dcterms:W3CDTF">2022-04-25T14:39:14Z</dcterms:created>
  <dcterms:modified xsi:type="dcterms:W3CDTF">2022-05-04T08:00:34Z</dcterms:modified>
</cp:coreProperties>
</file>