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64" r:id="rId6"/>
    <p:sldId id="259" r:id="rId7"/>
    <p:sldId id="265" r:id="rId8"/>
    <p:sldId id="260" r:id="rId9"/>
    <p:sldId id="261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B55D5-0EAF-407F-A994-B3D73C9E08DA}" type="datetimeFigureOut">
              <a:rPr lang="cs-CZ" smtClean="0"/>
              <a:t>28.05.2022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33E58-A64F-46DB-97DF-CABDE69D54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2784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B55D5-0EAF-407F-A994-B3D73C9E08DA}" type="datetimeFigureOut">
              <a:rPr lang="cs-CZ" smtClean="0"/>
              <a:t>28.05.2022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33E58-A64F-46DB-97DF-CABDE69D54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258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B55D5-0EAF-407F-A994-B3D73C9E08DA}" type="datetimeFigureOut">
              <a:rPr lang="cs-CZ" smtClean="0"/>
              <a:t>28.05.2022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33E58-A64F-46DB-97DF-CABDE69D54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7304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B55D5-0EAF-407F-A994-B3D73C9E08DA}" type="datetimeFigureOut">
              <a:rPr lang="cs-CZ" smtClean="0"/>
              <a:t>28.05.2022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33E58-A64F-46DB-97DF-CABDE69D54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5909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B55D5-0EAF-407F-A994-B3D73C9E08DA}" type="datetimeFigureOut">
              <a:rPr lang="cs-CZ" smtClean="0"/>
              <a:t>28.05.2022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33E58-A64F-46DB-97DF-CABDE69D54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8458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B55D5-0EAF-407F-A994-B3D73C9E08DA}" type="datetimeFigureOut">
              <a:rPr lang="cs-CZ" smtClean="0"/>
              <a:t>28.05.2022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33E58-A64F-46DB-97DF-CABDE69D54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8042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B55D5-0EAF-407F-A994-B3D73C9E08DA}" type="datetimeFigureOut">
              <a:rPr lang="cs-CZ" smtClean="0"/>
              <a:t>28.05.2022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33E58-A64F-46DB-97DF-CABDE69D54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3173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B55D5-0EAF-407F-A994-B3D73C9E08DA}" type="datetimeFigureOut">
              <a:rPr lang="cs-CZ" smtClean="0"/>
              <a:t>28.05.2022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33E58-A64F-46DB-97DF-CABDE69D54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5854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B55D5-0EAF-407F-A994-B3D73C9E08DA}" type="datetimeFigureOut">
              <a:rPr lang="cs-CZ" smtClean="0"/>
              <a:t>28.05.2022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33E58-A64F-46DB-97DF-CABDE69D54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5867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B55D5-0EAF-407F-A994-B3D73C9E08DA}" type="datetimeFigureOut">
              <a:rPr lang="cs-CZ" smtClean="0"/>
              <a:t>28.05.2022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33E58-A64F-46DB-97DF-CABDE69D54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2859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B55D5-0EAF-407F-A994-B3D73C9E08DA}" type="datetimeFigureOut">
              <a:rPr lang="cs-CZ" smtClean="0"/>
              <a:t>28.05.2022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33E58-A64F-46DB-97DF-CABDE69D54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1700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B55D5-0EAF-407F-A994-B3D73C9E08DA}" type="datetimeFigureOut">
              <a:rPr lang="cs-CZ" smtClean="0"/>
              <a:t>28.05.2022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33E58-A64F-46DB-97DF-CABDE69D54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5086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ZAHRANIČNÍ STÁŽ </a:t>
            </a:r>
            <a:br>
              <a:rPr lang="cs-CZ" dirty="0" smtClean="0"/>
            </a:br>
            <a:r>
              <a:rPr lang="cs-CZ" dirty="0" smtClean="0"/>
              <a:t>Řecko</a:t>
            </a:r>
            <a:r>
              <a:rPr lang="cs-CZ" dirty="0" smtClean="0"/>
              <a:t> </a:t>
            </a:r>
            <a:r>
              <a:rPr lang="cs-CZ" dirty="0" smtClean="0"/>
              <a:t>- </a:t>
            </a:r>
            <a:r>
              <a:rPr lang="cs-CZ" dirty="0" smtClean="0"/>
              <a:t>Athény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15. </a:t>
            </a:r>
            <a:r>
              <a:rPr lang="cs-CZ" dirty="0"/>
              <a:t>5</a:t>
            </a:r>
            <a:r>
              <a:rPr lang="cs-CZ" dirty="0" smtClean="0"/>
              <a:t>. </a:t>
            </a:r>
            <a:r>
              <a:rPr lang="cs-CZ" dirty="0" smtClean="0"/>
              <a:t>– </a:t>
            </a:r>
            <a:r>
              <a:rPr lang="cs-CZ" dirty="0" smtClean="0"/>
              <a:t>18</a:t>
            </a:r>
            <a:r>
              <a:rPr lang="cs-CZ" dirty="0" smtClean="0"/>
              <a:t>. </a:t>
            </a:r>
            <a:r>
              <a:rPr lang="cs-CZ" dirty="0"/>
              <a:t>5</a:t>
            </a:r>
            <a:r>
              <a:rPr lang="cs-CZ" dirty="0" smtClean="0"/>
              <a:t>. </a:t>
            </a:r>
            <a:r>
              <a:rPr lang="cs-CZ" dirty="0" smtClean="0"/>
              <a:t>2022</a:t>
            </a:r>
          </a:p>
          <a:p>
            <a:r>
              <a:rPr lang="cs-CZ" dirty="0" smtClean="0"/>
              <a:t>Petra Peřinová, </a:t>
            </a:r>
            <a:r>
              <a:rPr lang="cs-CZ" dirty="0" smtClean="0"/>
              <a:t>Zuzana </a:t>
            </a:r>
            <a:r>
              <a:rPr lang="cs-CZ" dirty="0" err="1" smtClean="0"/>
              <a:t>Žibritovská</a:t>
            </a:r>
            <a:endParaRPr lang="cs-CZ" dirty="0" smtClean="0"/>
          </a:p>
          <a:p>
            <a:r>
              <a:rPr lang="cs-CZ" dirty="0" smtClean="0"/>
              <a:t>Mateřská škola, Praha 4, V Benátkách 1751</a:t>
            </a:r>
          </a:p>
          <a:p>
            <a:r>
              <a:rPr lang="cs-CZ" dirty="0" smtClean="0"/>
              <a:t>CZ.07.4.68/0.0/0.0/19_071/0001722</a:t>
            </a: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68079"/>
            <a:ext cx="7581287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402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2696506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Školní vzdělávací systém </a:t>
            </a:r>
            <a:r>
              <a:rPr lang="cs-CZ" dirty="0" smtClean="0"/>
              <a:t>v Řecku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Řecký vzdělávací systém je rozdělen do tří stupňů (předškolní a primární vzdělávání sekundární a terciální).</a:t>
            </a:r>
          </a:p>
          <a:p>
            <a:r>
              <a:rPr lang="cs-CZ" dirty="0" smtClean="0"/>
              <a:t>Ve státních školách se neplatí školné, avšak žáci dostanou seznam věcí, které musí na začátku roku do školy donést.</a:t>
            </a:r>
          </a:p>
          <a:p>
            <a:r>
              <a:rPr lang="cs-CZ" dirty="0" smtClean="0"/>
              <a:t>Ve většině škol nemají děti zajištěné stravování, obědy si tedy nosí z domova.</a:t>
            </a:r>
          </a:p>
          <a:p>
            <a:r>
              <a:rPr lang="cs-CZ" dirty="0" smtClean="0"/>
              <a:t>Povinná školní docházka trvá 11 let, od roku 2022 začíná povinná školní docházka od 4 let.</a:t>
            </a:r>
          </a:p>
          <a:p>
            <a:r>
              <a:rPr lang="cs-CZ" dirty="0" smtClean="0"/>
              <a:t>Školní rok trvá od 11. 9. do 20. 6. </a:t>
            </a:r>
          </a:p>
          <a:p>
            <a:r>
              <a:rPr lang="cs-CZ" dirty="0" smtClean="0"/>
              <a:t>Provoz MŠ je od 8:15 do 16:00 hod. </a:t>
            </a:r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992641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85th </a:t>
            </a:r>
            <a:r>
              <a:rPr lang="cs-CZ" dirty="0" err="1" smtClean="0"/>
              <a:t>Kindergarten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Athens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628800"/>
            <a:ext cx="8712968" cy="4781128"/>
          </a:xfrm>
        </p:spPr>
        <p:txBody>
          <a:bodyPr>
            <a:normAutofit fontScale="77500" lnSpcReduction="20000"/>
          </a:bodyPr>
          <a:lstStyle/>
          <a:p>
            <a:r>
              <a:rPr lang="cs-CZ" dirty="0" err="1" smtClean="0"/>
              <a:t>Mš</a:t>
            </a:r>
            <a:r>
              <a:rPr lang="cs-CZ" dirty="0" smtClean="0"/>
              <a:t> se nachází v multikulturní čtvrti a je součástí </a:t>
            </a:r>
            <a:r>
              <a:rPr lang="cs-CZ" dirty="0" err="1" smtClean="0"/>
              <a:t>zš</a:t>
            </a:r>
            <a:r>
              <a:rPr lang="cs-CZ" dirty="0"/>
              <a:t> </a:t>
            </a:r>
            <a:r>
              <a:rPr lang="cs-CZ" dirty="0" smtClean="0"/>
              <a:t>– jedna třída, dva vyučující z nichž je jeden ředitel.</a:t>
            </a:r>
          </a:p>
          <a:p>
            <a:r>
              <a:rPr lang="cs-CZ" dirty="0" smtClean="0"/>
              <a:t>Do mateřské školy dochází 17 dětí ( 12 </a:t>
            </a:r>
            <a:r>
              <a:rPr lang="cs-CZ" dirty="0"/>
              <a:t>č</a:t>
            </a:r>
            <a:r>
              <a:rPr lang="cs-CZ" dirty="0" smtClean="0"/>
              <a:t>tyřletých a 5 pětiletých), dle učitelky třídu navštěvují děti vysokoškolsky vzdělaných rodičů i děti rodičů pouze se základním vzděláním. </a:t>
            </a:r>
          </a:p>
          <a:p>
            <a:r>
              <a:rPr lang="cs-CZ" dirty="0" smtClean="0"/>
              <a:t>Režim dne se příliš neliší od toho v naší domovské škole, hlavním rozdílem je kratší pobyt venku a pozdější oběd (jídlo mají děti zajištěné od magistrátu, ale jedí ho studené, protože jej nemají kde ohřát).</a:t>
            </a:r>
          </a:p>
          <a:p>
            <a:r>
              <a:rPr lang="cs-CZ" dirty="0" smtClean="0"/>
              <a:t>Děti v </a:t>
            </a:r>
            <a:r>
              <a:rPr lang="cs-CZ" dirty="0" err="1" smtClean="0"/>
              <a:t>mš</a:t>
            </a:r>
            <a:r>
              <a:rPr lang="cs-CZ" dirty="0" smtClean="0"/>
              <a:t> nespí, pouze si položí hlavy na stůl a chvíli odpočívají, po obědě odchází více než ½ dětí domů, a pro ty, kteří zůstávají je připraven odpolední program.</a:t>
            </a:r>
          </a:p>
          <a:p>
            <a:r>
              <a:rPr lang="cs-CZ" dirty="0" smtClean="0"/>
              <a:t>Děti mají povinnou Aj (výuku zajišťuje učitelka ze </a:t>
            </a:r>
            <a:r>
              <a:rPr lang="cs-CZ" dirty="0" err="1" smtClean="0"/>
              <a:t>zš</a:t>
            </a:r>
            <a:r>
              <a:rPr lang="cs-CZ" dirty="0" smtClean="0"/>
              <a:t>), učitelka organizuje několik projektů (např. moje čtvrť, cukrárna).</a:t>
            </a:r>
          </a:p>
          <a:p>
            <a:pPr marL="0" indent="0">
              <a:buNone/>
            </a:pPr>
            <a:endParaRPr lang="cs-CZ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230" y="2132856"/>
            <a:ext cx="8229600" cy="258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365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sah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00808"/>
            <a:ext cx="4040188" cy="3312368"/>
          </a:xfrm>
        </p:spPr>
      </p:pic>
      <p:pic>
        <p:nvPicPr>
          <p:cNvPr id="9" name="Zástupný symbol pro obsah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358" y="1052736"/>
            <a:ext cx="4845168" cy="5040560"/>
          </a:xfrm>
        </p:spPr>
      </p:pic>
    </p:spTree>
    <p:extLst>
      <p:ext uri="{BB962C8B-B14F-4D97-AF65-F5344CB8AC3E}">
        <p14:creationId xmlns:p14="http://schemas.microsoft.com/office/powerpoint/2010/main" val="59643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19256" cy="108012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35th </a:t>
            </a:r>
            <a:r>
              <a:rPr lang="cs-CZ" dirty="0" err="1" smtClean="0"/>
              <a:t>Kindergarten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Athens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219256" cy="492941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Tato škola se nachází nedaleko centra města v multikulturní čtvrti, kde žije mnoho přistěhovalců, je státní, školné se tedy neplatí.</a:t>
            </a:r>
          </a:p>
          <a:p>
            <a:r>
              <a:rPr lang="cs-CZ" dirty="0" smtClean="0"/>
              <a:t>Oběd dětem zajišťují rodiče a na svačinu dostávají tzv. školní svačinky, které obstarává škola.</a:t>
            </a:r>
          </a:p>
          <a:p>
            <a:r>
              <a:rPr lang="cs-CZ" dirty="0"/>
              <a:t>S</a:t>
            </a:r>
            <a:r>
              <a:rPr lang="cs-CZ" dirty="0" smtClean="0"/>
              <a:t>ousedí s další MŠ a ZŠ, děti se tedy při přechodu do základní školy nemusí adaptovat na nové prostředí</a:t>
            </a:r>
            <a:endParaRPr lang="cs-CZ" dirty="0" smtClean="0"/>
          </a:p>
          <a:p>
            <a:r>
              <a:rPr lang="cs-CZ" dirty="0" smtClean="0"/>
              <a:t>Ve třídě je 25 dětí ( 13 čtyřletých a 12 pětiletých), celkem osmnácti národností.</a:t>
            </a:r>
          </a:p>
          <a:p>
            <a:r>
              <a:rPr lang="cs-CZ" dirty="0" smtClean="0"/>
              <a:t>Střídají se pouze dvě učitelky z nichž je jedna ředitelka - dopolední a odpolední, po roce by se měly vystřídat.</a:t>
            </a:r>
          </a:p>
          <a:p>
            <a:r>
              <a:rPr lang="cs-CZ" dirty="0" smtClean="0"/>
              <a:t>Třída je oproti prostorům v našich školách výrazně menší, místo zahrady mají děti k dispozici pouze dvorek a vybavení třídy je značně opotřebované.</a:t>
            </a:r>
          </a:p>
          <a:p>
            <a:r>
              <a:rPr lang="cs-CZ" dirty="0" smtClean="0"/>
              <a:t>Učitelé vymýšlí dlouhodobé i krátkodobé projekty na podporu dětí s OMJ.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0131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sah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80728"/>
            <a:ext cx="3672408" cy="4896544"/>
          </a:xfrm>
        </p:spPr>
      </p:pic>
      <p:pic>
        <p:nvPicPr>
          <p:cNvPr id="5" name="Zástupný symbol pro obsah 4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739" y="2420889"/>
            <a:ext cx="4327062" cy="3245296"/>
          </a:xfrm>
        </p:spPr>
      </p:pic>
    </p:spTree>
    <p:extLst>
      <p:ext uri="{BB962C8B-B14F-4D97-AF65-F5344CB8AC3E}">
        <p14:creationId xmlns:p14="http://schemas.microsoft.com/office/powerpoint/2010/main" val="4005014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 ze stáže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Navštívené školy se vyznačují vysokým počtem dětí s OMJ ( až </a:t>
            </a:r>
            <a:r>
              <a:rPr lang="cs-CZ" dirty="0" smtClean="0"/>
              <a:t>osmnáct </a:t>
            </a:r>
            <a:r>
              <a:rPr lang="cs-CZ" dirty="0" smtClean="0"/>
              <a:t>národností</a:t>
            </a:r>
            <a:r>
              <a:rPr lang="cs-CZ" dirty="0" smtClean="0"/>
              <a:t>) a velmi malými prostory.</a:t>
            </a:r>
            <a:endParaRPr lang="cs-CZ" dirty="0" smtClean="0"/>
          </a:p>
          <a:p>
            <a:r>
              <a:rPr lang="cs-CZ" dirty="0" smtClean="0"/>
              <a:t>Zapojování dětí s </a:t>
            </a:r>
            <a:r>
              <a:rPr lang="cs-CZ" dirty="0" smtClean="0"/>
              <a:t>OMJ zde </a:t>
            </a:r>
            <a:r>
              <a:rPr lang="cs-CZ" dirty="0" smtClean="0"/>
              <a:t>probíhá nenásilnou a přirozenou formou (prožitky, naslouchání, komunikace s ostatními dětmi, forma </a:t>
            </a:r>
            <a:r>
              <a:rPr lang="cs-CZ" dirty="0" smtClean="0"/>
              <a:t>hry, množství projektů..)</a:t>
            </a:r>
            <a:endParaRPr lang="cs-CZ" dirty="0" smtClean="0"/>
          </a:p>
          <a:p>
            <a:r>
              <a:rPr lang="cs-CZ" dirty="0" smtClean="0"/>
              <a:t>Poznaly jsme odlišný školský systém.</a:t>
            </a:r>
          </a:p>
          <a:p>
            <a:r>
              <a:rPr lang="cs-CZ" dirty="0" smtClean="0"/>
              <a:t>Získaly </a:t>
            </a:r>
            <a:r>
              <a:rPr lang="cs-CZ" dirty="0" smtClean="0"/>
              <a:t>jsme</a:t>
            </a:r>
            <a:r>
              <a:rPr lang="cs-CZ" dirty="0" smtClean="0"/>
              <a:t> novou inspiraci</a:t>
            </a:r>
            <a:r>
              <a:rPr lang="cs-CZ" dirty="0" smtClean="0"/>
              <a:t> </a:t>
            </a:r>
            <a:r>
              <a:rPr lang="cs-CZ" dirty="0" smtClean="0"/>
              <a:t>pro práci s </a:t>
            </a:r>
            <a:r>
              <a:rPr lang="cs-CZ" dirty="0" smtClean="0"/>
              <a:t>dětmi, využijeme zajímavé nápady na krátkodobé i dlouhodobé projekty.</a:t>
            </a:r>
            <a:endParaRPr lang="cs-CZ" dirty="0" smtClean="0"/>
          </a:p>
          <a:p>
            <a:r>
              <a:rPr lang="cs-CZ" dirty="0" smtClean="0"/>
              <a:t>Uvědomily jsme si důležitost spolupráce rodičů a školy, budeme proto rodiče více zapojovat do chodu školy a vzdělávání dětí.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4383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Děkujeme za pozornost.</a:t>
            </a:r>
            <a:endParaRPr lang="cs-CZ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6" y="5751104"/>
            <a:ext cx="9121583" cy="1106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839587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516</Words>
  <Application>Microsoft Office PowerPoint</Application>
  <PresentationFormat>Předvádění na obrazovce (4:3)</PresentationFormat>
  <Paragraphs>34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systému Office</vt:lpstr>
      <vt:lpstr>ZAHRANIČNÍ STÁŽ  Řecko - Athény</vt:lpstr>
      <vt:lpstr>Prezentace aplikace PowerPoint</vt:lpstr>
      <vt:lpstr>Školní vzdělávací systém v Řecku</vt:lpstr>
      <vt:lpstr>85th Kindergarten of Athens </vt:lpstr>
      <vt:lpstr>Prezentace aplikace PowerPoint</vt:lpstr>
      <vt:lpstr>35th Kindergarten of Athens </vt:lpstr>
      <vt:lpstr>Prezentace aplikace PowerPoint</vt:lpstr>
      <vt:lpstr>Závěr ze stáže</vt:lpstr>
      <vt:lpstr>Děkujeme za pozornost.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ZAHRANIČNÍ STÁŽ  Španělsko - Malága</dc:title>
  <dc:creator>ApetulA.A@seznam.cz</dc:creator>
  <cp:lastModifiedBy>ApetulA.A@seznam.cz</cp:lastModifiedBy>
  <cp:revision>21</cp:revision>
  <dcterms:created xsi:type="dcterms:W3CDTF">2022-04-25T14:39:14Z</dcterms:created>
  <dcterms:modified xsi:type="dcterms:W3CDTF">2022-05-28T10:28:49Z</dcterms:modified>
</cp:coreProperties>
</file>