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0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89"/>
  </p:normalViewPr>
  <p:slideViewPr>
    <p:cSldViewPr>
      <p:cViewPr varScale="1">
        <p:scale>
          <a:sx n="88" d="100"/>
          <a:sy n="88" d="100"/>
        </p:scale>
        <p:origin x="5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78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5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0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90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45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0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17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85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86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85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70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55D5-0EAF-407F-A994-B3D73C9E08DA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08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ZAHRANIČNÍ STÁŽ </a:t>
            </a:r>
            <a:br>
              <a:rPr lang="cs-CZ" dirty="0"/>
            </a:br>
            <a:r>
              <a:rPr lang="cs-CZ" dirty="0"/>
              <a:t>PORTUGALSKO MADEIRA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25. 4. – 29. 4. 2022</a:t>
            </a:r>
          </a:p>
          <a:p>
            <a:r>
              <a:rPr lang="cs-CZ" dirty="0"/>
              <a:t>Irena </a:t>
            </a:r>
            <a:r>
              <a:rPr lang="cs-CZ" dirty="0" err="1"/>
              <a:t>Pechočová</a:t>
            </a:r>
            <a:r>
              <a:rPr lang="cs-CZ" dirty="0"/>
              <a:t> a Pavla Musilová</a:t>
            </a:r>
          </a:p>
          <a:p>
            <a:r>
              <a:rPr lang="cs-CZ" dirty="0"/>
              <a:t>Mateřská škola, Praha 4, V Benátkách 1751</a:t>
            </a:r>
          </a:p>
          <a:p>
            <a:r>
              <a:rPr lang="cs-CZ" dirty="0"/>
              <a:t>CZ.07.4.68/0.0/0.0/19_071/0001722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8079"/>
            <a:ext cx="758128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pozornost.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" y="5751104"/>
            <a:ext cx="9121583" cy="11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39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Školní vzdělávací systém na Madeiře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Školství na Madeiře je státní, církevní a soukromé.</a:t>
            </a:r>
          </a:p>
          <a:p>
            <a:r>
              <a:rPr lang="cs-CZ" dirty="0"/>
              <a:t>Vzdělávací systém:</a:t>
            </a:r>
          </a:p>
          <a:p>
            <a:pPr marL="0" indent="0">
              <a:buNone/>
            </a:pPr>
            <a:r>
              <a:rPr lang="cs-CZ" dirty="0"/>
              <a:t>  - jesle děti od 6 měsíců do 3 let</a:t>
            </a:r>
          </a:p>
          <a:p>
            <a:pPr marL="0" indent="0">
              <a:buNone/>
            </a:pPr>
            <a:r>
              <a:rPr lang="cs-CZ" dirty="0"/>
              <a:t>  - mateřská škola od 3 do 6 let, poslední rok</a:t>
            </a:r>
          </a:p>
          <a:p>
            <a:pPr marL="0" indent="0">
              <a:buNone/>
            </a:pPr>
            <a:r>
              <a:rPr lang="cs-CZ" dirty="0"/>
              <a:t>    povinný pro děti od 5 do 6 let</a:t>
            </a:r>
          </a:p>
          <a:p>
            <a:pPr marL="0" indent="0">
              <a:buNone/>
            </a:pPr>
            <a:r>
              <a:rPr lang="cs-CZ" dirty="0"/>
              <a:t>  - 1.stupeň ZŠ –1.-4. třída</a:t>
            </a:r>
          </a:p>
          <a:p>
            <a:pPr marL="0" indent="0">
              <a:buNone/>
            </a:pPr>
            <a:r>
              <a:rPr lang="cs-CZ" dirty="0"/>
              <a:t>  - 2. stupeň ZŠ– 5.-9. třída</a:t>
            </a:r>
          </a:p>
          <a:p>
            <a:pPr marL="0" indent="0">
              <a:buNone/>
            </a:pPr>
            <a:r>
              <a:rPr lang="cs-CZ" dirty="0"/>
              <a:t>  - Střední škola- 10.- 12. třída</a:t>
            </a:r>
          </a:p>
          <a:p>
            <a:pPr marL="0" indent="0">
              <a:buNone/>
            </a:pPr>
            <a:r>
              <a:rPr lang="cs-CZ" dirty="0"/>
              <a:t>  - Universita</a:t>
            </a:r>
          </a:p>
          <a:p>
            <a:pPr marL="0" indent="0">
              <a:buNone/>
            </a:pPr>
            <a:r>
              <a:rPr lang="cs-CZ" dirty="0"/>
              <a:t>Většinou jsou spojené jesle, mateřská škola a 1.stupeň ZŠ dohromady v jednom areálu pod jedním vedením.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64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Mateřská škola – CENTRO INFANTIL MARIA EUGENIA DE CARNAVIAL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78112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Mateřská škola je součástí zařízení, které je složeno ze čtyř oddělení jeslí, šesti tříd mateřské školy a osmi tříd 1. stupně základní školy. Dvě třídy MŠ pro děti od tří do čtyř let, dvě třídy pro děti od čtyř do pěti let a dvě třídy pro děti od pěti let (třídy jsou naplněny do počtu 25 dětí)</a:t>
            </a:r>
          </a:p>
          <a:p>
            <a:r>
              <a:rPr lang="cs-CZ" dirty="0"/>
              <a:t>Jedná se o školu církevní a školné se odvíjí dle daňového přiznání příjmu rodičů.</a:t>
            </a:r>
          </a:p>
          <a:p>
            <a:r>
              <a:rPr lang="cs-CZ" dirty="0"/>
              <a:t>Ve škole je deset dětí s odlišnou národností – děti především z Jižní Ameriky.</a:t>
            </a:r>
          </a:p>
          <a:p>
            <a:r>
              <a:rPr lang="cs-CZ" dirty="0"/>
              <a:t>Mateřskou školu navštěvují děti od 3 do 6 let. Od pěti let mají  děti povinnou předškolní docházku. Od tří let mají všechny děti samostatnou výuku angličtiny.</a:t>
            </a:r>
          </a:p>
          <a:p>
            <a:r>
              <a:rPr lang="cs-CZ" dirty="0"/>
              <a:t>Všechny děti mají školní uniformy se svým jménem.</a:t>
            </a:r>
          </a:p>
          <a:p>
            <a:r>
              <a:rPr lang="cs-CZ" dirty="0"/>
              <a:t>V rámci dopoledních vzdělávacích činností docházejí do MŠ externí odborníci, kteří provádějí s dětmi činnosti z oblasti hudby, tělesné výchovy a anglického jazyka. V MŠ neprobíhají žádné zájmové kroužky</a:t>
            </a:r>
          </a:p>
          <a:p>
            <a:r>
              <a:rPr lang="cs-CZ" dirty="0"/>
              <a:t>Paní učitelka je přítomna od 9 do 16 hodin, v ostatní dobu se o děti starají  dvě asistentky, které jsou na třídě po celou dobu provozu třídy.                                          Provoz školy je od 8 do 18,30 hod.</a:t>
            </a:r>
          </a:p>
          <a:p>
            <a:r>
              <a:rPr lang="cs-CZ" dirty="0"/>
              <a:t>Režim dne: příchod dětí od 8 do 9,30 hod., zároveň probíhá zahájení dne (ranní kruh), 9,30 – svačina ( ovoce), poté řízené aktivity s učitelkou nebo s externími specialisty,  pobyt venku 45 minut, oběd 11,30-13 hod., odpočinek na lehátkách, 15.30 hod. svačina, pobyt venku 45 minut, hry ve třídě.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7433"/>
            <a:ext cx="8229600" cy="25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6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2" descr="Obsah obrázku obloha, exteriér&#10;&#10;Popis byl vytvořen automaticky">
            <a:extLst>
              <a:ext uri="{FF2B5EF4-FFF2-40B4-BE49-F238E27FC236}">
                <a16:creationId xmlns:a16="http://schemas.microsoft.com/office/drawing/2014/main" id="{25E21999-4688-90EC-7259-1A3CADD6A9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2399"/>
            <a:ext cx="3312368" cy="5423764"/>
          </a:xfrm>
        </p:spPr>
      </p:pic>
      <p:pic>
        <p:nvPicPr>
          <p:cNvPr id="7" name="Zástupný obsah 6" descr="Obsah obrázku patro, interiér, židle, jídlo v restauraci&#10;&#10;Popis byl vytvořen automaticky">
            <a:extLst>
              <a:ext uri="{FF2B5EF4-FFF2-40B4-BE49-F238E27FC236}">
                <a16:creationId xmlns:a16="http://schemas.microsoft.com/office/drawing/2014/main" id="{8F08E388-5CC0-CD33-6EF3-6A68FFB6DE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20" y="702399"/>
            <a:ext cx="3312368" cy="5423764"/>
          </a:xfrm>
        </p:spPr>
      </p:pic>
    </p:spTree>
    <p:extLst>
      <p:ext uri="{BB962C8B-B14F-4D97-AF65-F5344CB8AC3E}">
        <p14:creationId xmlns:p14="http://schemas.microsoft.com/office/powerpoint/2010/main" val="5964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BCF7093-5E9D-1C59-43C8-187788037D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9" y="1628800"/>
            <a:ext cx="5667028" cy="3240360"/>
          </a:xfrm>
        </p:spPr>
      </p:pic>
      <p:pic>
        <p:nvPicPr>
          <p:cNvPr id="7" name="Zástupný obsah 6" descr="Obsah obrázku text, osoba, interiér, stůl&#10;&#10;Popis byl vytvořen automaticky">
            <a:extLst>
              <a:ext uri="{FF2B5EF4-FFF2-40B4-BE49-F238E27FC236}">
                <a16:creationId xmlns:a16="http://schemas.microsoft.com/office/drawing/2014/main" id="{97F3B18D-4DBA-30A4-B240-480AC673DB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8680"/>
            <a:ext cx="2592288" cy="5619413"/>
          </a:xfrm>
        </p:spPr>
      </p:pic>
    </p:spTree>
    <p:extLst>
      <p:ext uri="{BB962C8B-B14F-4D97-AF65-F5344CB8AC3E}">
        <p14:creationId xmlns:p14="http://schemas.microsoft.com/office/powerpoint/2010/main" val="400501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485A5-A612-4B0A-0943-1B0DB077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003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Mateřská škola – JARDIM ESCOLA JOÃO DE DEUS FUNCHAL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FCA70-1753-AE4C-AAC1-33FBA3FC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71881"/>
            <a:ext cx="8229600" cy="4525963"/>
          </a:xfrm>
        </p:spPr>
        <p:txBody>
          <a:bodyPr>
            <a:noAutofit/>
          </a:bodyPr>
          <a:lstStyle/>
          <a:p>
            <a:r>
              <a:rPr lang="cs-CZ" sz="1400" dirty="0"/>
              <a:t>Mateřská škola se skládá z deseti tříd, 185 dětí včetně </a:t>
            </a:r>
            <a:r>
              <a:rPr lang="cs-CZ" sz="1400" dirty="0" err="1"/>
              <a:t>jeslí.Škola</a:t>
            </a:r>
            <a:r>
              <a:rPr lang="cs-CZ" sz="1400" dirty="0"/>
              <a:t> je otevřena sedmnáct let.</a:t>
            </a:r>
          </a:p>
          <a:p>
            <a:r>
              <a:rPr lang="cs-CZ" sz="1400" dirty="0"/>
              <a:t>Provozní doba je od 8:00 do 17:30, učitelka je přítomna od 9:00 do 17:00, </a:t>
            </a:r>
            <a:r>
              <a:rPr lang="cs-CZ" sz="1400" dirty="0" err="1"/>
              <a:t>dětise</a:t>
            </a:r>
            <a:r>
              <a:rPr lang="cs-CZ" sz="1400" dirty="0"/>
              <a:t> scházejí do 9:30.   V srpnu je mateřská škola zavřená, využito na údržbu mateřské </a:t>
            </a:r>
            <a:r>
              <a:rPr lang="cs-CZ" sz="1400" dirty="0" err="1"/>
              <a:t>školy.Škola</a:t>
            </a:r>
            <a:r>
              <a:rPr lang="cs-CZ" sz="1400" dirty="0"/>
              <a:t> má 38 zaměstnanců.</a:t>
            </a:r>
          </a:p>
          <a:p>
            <a:r>
              <a:rPr lang="cs-CZ" sz="1400" dirty="0"/>
              <a:t>Každé dítě musí podávat v lednu přihlášku na další školní rok. Při výstupu z mateřské školy píše posudek na dané dítě paní ředitelka společně s třídní učitelkou.</a:t>
            </a:r>
          </a:p>
          <a:p>
            <a:r>
              <a:rPr lang="cs-CZ" sz="1400" dirty="0"/>
              <a:t>Ve škole jsou dvě budovy rozděleny na jesle a předškolní zařízení.</a:t>
            </a:r>
          </a:p>
          <a:p>
            <a:r>
              <a:rPr lang="cs-CZ" sz="1400" dirty="0"/>
              <a:t>První  třída: 5-10 měsíců, jedna </a:t>
            </a:r>
            <a:r>
              <a:rPr lang="cs-CZ" sz="1400" dirty="0" err="1"/>
              <a:t>učitelka,dvě</a:t>
            </a:r>
            <a:r>
              <a:rPr lang="cs-CZ" sz="1400" dirty="0"/>
              <a:t> asistentky. </a:t>
            </a:r>
          </a:p>
          <a:p>
            <a:r>
              <a:rPr lang="cs-CZ" sz="1400" dirty="0"/>
              <a:t>Druhá třída :10-14 měsíců, přítomna jedna učitelka, dvě asistentky.</a:t>
            </a:r>
          </a:p>
          <a:p>
            <a:r>
              <a:rPr lang="cs-CZ" sz="1400" dirty="0"/>
              <a:t>Třetí třída :14-18 měsíců, přítomna jedna učitelka, dvě asistentky.</a:t>
            </a:r>
          </a:p>
          <a:p>
            <a:r>
              <a:rPr lang="cs-CZ" sz="1400" dirty="0"/>
              <a:t>Čtvrtá a pátá třída: 2 roky, přítomna jedna učitelka, dvě asistentky.</a:t>
            </a:r>
          </a:p>
          <a:p>
            <a:r>
              <a:rPr lang="cs-CZ" sz="1400" dirty="0"/>
              <a:t>Šestá a sedmá třída:3 roky, jedna učitelka, jeden asistent.</a:t>
            </a:r>
          </a:p>
          <a:p>
            <a:r>
              <a:rPr lang="cs-CZ" sz="1400" dirty="0"/>
              <a:t>Osmá třída: 4 roky, jeden učitel, jeden asistent.</a:t>
            </a:r>
          </a:p>
          <a:p>
            <a:r>
              <a:rPr lang="cs-CZ" sz="1400" dirty="0"/>
              <a:t>Devátá a desátá třída: 5 let, jeden učitel, jeden asistent</a:t>
            </a:r>
          </a:p>
          <a:p>
            <a:r>
              <a:rPr lang="cs-CZ" sz="1400" dirty="0"/>
              <a:t>Jedná se o školu soukromou a školné se odvíjí dle daňového přiznání příjmu rodičů.</a:t>
            </a:r>
          </a:p>
          <a:p>
            <a:r>
              <a:rPr lang="cs-CZ" sz="1400" dirty="0"/>
              <a:t>Ve škole je sedm dětí s odlišnou národností –především z Venezuely, Ruska, Ukrajiny a Anglie.</a:t>
            </a:r>
          </a:p>
          <a:p>
            <a:r>
              <a:rPr lang="cs-CZ" sz="1400" dirty="0"/>
              <a:t>Všechny děti mají školní uniformy se svým jménem. Během provozu školky je přítomen zdravotník (denně tři hodiny)</a:t>
            </a:r>
          </a:p>
          <a:p>
            <a:r>
              <a:rPr lang="cs-CZ" sz="1400" dirty="0"/>
              <a:t>Externí pracovníci dochází do mateřské školy, kteří provádějí činnosti s dětmi v oblasti hudby, anglického jazyka a tělesné výchovy.</a:t>
            </a:r>
          </a:p>
          <a:p>
            <a:r>
              <a:rPr lang="cs-CZ" sz="1400" dirty="0"/>
              <a:t> Mateřská škola se vyznačuje velkou plochou zeleně, kde děti mohou trávit čas během dopoledních i odpoledních her a činností.</a:t>
            </a:r>
          </a:p>
        </p:txBody>
      </p:sp>
    </p:spTree>
    <p:extLst>
      <p:ext uri="{BB962C8B-B14F-4D97-AF65-F5344CB8AC3E}">
        <p14:creationId xmlns:p14="http://schemas.microsoft.com/office/powerpoint/2010/main" val="158566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budova, veranda&#10;&#10;Popis byl vytvořen automaticky">
            <a:extLst>
              <a:ext uri="{FF2B5EF4-FFF2-40B4-BE49-F238E27FC236}">
                <a16:creationId xmlns:a16="http://schemas.microsoft.com/office/drawing/2014/main" id="{5004C728-78D4-7190-1C63-F707E14B6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98" y="260648"/>
            <a:ext cx="5931603" cy="2736304"/>
          </a:xfrm>
        </p:spPr>
      </p:pic>
      <p:pic>
        <p:nvPicPr>
          <p:cNvPr id="4" name="Obrázek 3" descr="Obsah obrázku strom, exteriér, zahrada, rostlina&#10;&#10;Popis byl vytvořen automaticky">
            <a:extLst>
              <a:ext uri="{FF2B5EF4-FFF2-40B4-BE49-F238E27FC236}">
                <a16:creationId xmlns:a16="http://schemas.microsoft.com/office/drawing/2014/main" id="{DD182178-6B9B-A4A1-C3A4-5A8E31AC4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40968"/>
            <a:ext cx="2715766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interiér, patro, pracovní stůl&#10;&#10;Popis byl vytvořen automaticky">
            <a:extLst>
              <a:ext uri="{FF2B5EF4-FFF2-40B4-BE49-F238E27FC236}">
                <a16:creationId xmlns:a16="http://schemas.microsoft.com/office/drawing/2014/main" id="{2664C65B-A1A8-CD33-C63A-F43C5D553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38" y="908720"/>
            <a:ext cx="3151529" cy="5040560"/>
          </a:xfrm>
          <a:prstGeom prst="rect">
            <a:avLst/>
          </a:prstGeom>
        </p:spPr>
      </p:pic>
      <p:pic>
        <p:nvPicPr>
          <p:cNvPr id="9" name="Obrázek 8" descr="Obsah obrázku text, okno, interiér&#10;&#10;Popis byl vytvořen automaticky">
            <a:extLst>
              <a:ext uri="{FF2B5EF4-FFF2-40B4-BE49-F238E27FC236}">
                <a16:creationId xmlns:a16="http://schemas.microsoft.com/office/drawing/2014/main" id="{D2F6A1AB-C623-C935-03D6-3AA5C5B72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6" y="3363912"/>
            <a:ext cx="2515616" cy="3354154"/>
          </a:xfrm>
          <a:prstGeom prst="rect">
            <a:avLst/>
          </a:prstGeom>
        </p:spPr>
      </p:pic>
      <p:pic>
        <p:nvPicPr>
          <p:cNvPr id="4" name="Obrázek 3" descr="Obsah obrázku text, patro, interiér, místnost&#10;&#10;Popis byl vytvořen automaticky">
            <a:extLst>
              <a:ext uri="{FF2B5EF4-FFF2-40B4-BE49-F238E27FC236}">
                <a16:creationId xmlns:a16="http://schemas.microsoft.com/office/drawing/2014/main" id="{C184C795-0873-FFA7-F16D-228C78C1C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10868"/>
            <a:ext cx="2160240" cy="3307198"/>
          </a:xfrm>
          <a:prstGeom prst="rect">
            <a:avLst/>
          </a:prstGeom>
        </p:spPr>
      </p:pic>
      <p:pic>
        <p:nvPicPr>
          <p:cNvPr id="8" name="Obrázek 7" descr="Obsah obrázku text, interiér, stůl, pracovní stůl&#10;&#10;Popis byl vytvořen automaticky">
            <a:extLst>
              <a:ext uri="{FF2B5EF4-FFF2-40B4-BE49-F238E27FC236}">
                <a16:creationId xmlns:a16="http://schemas.microsoft.com/office/drawing/2014/main" id="{3B56CB3F-CB56-C9B9-E6CF-8E211E4D6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4" y="139934"/>
            <a:ext cx="4148816" cy="31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1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ze stáže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Navštívené školy se vyznačují vysokým počtem dětí s OMJ ( až dvacet národností).</a:t>
            </a:r>
          </a:p>
          <a:p>
            <a:r>
              <a:rPr lang="cs-CZ" dirty="0"/>
              <a:t>Zapojování dětí s OMJ probíhá nenásilnou a přirozenou formou (prožitky, naslouchání, komunikace s ostatními dětmi, forma hry,..)</a:t>
            </a:r>
          </a:p>
          <a:p>
            <a:r>
              <a:rPr lang="cs-CZ" dirty="0"/>
              <a:t>Poznaly jsme odlišný školský systém.</a:t>
            </a:r>
          </a:p>
          <a:p>
            <a:r>
              <a:rPr lang="cs-CZ" dirty="0"/>
              <a:t>Získaly jsme novou inspiraci pro práci s dětmi, nové náměty.</a:t>
            </a:r>
          </a:p>
          <a:p>
            <a:r>
              <a:rPr lang="cs-CZ" dirty="0"/>
              <a:t>Uvědomily jsme si důležitost spolupráce rodičů a školy, budeme proto rodiče více zapojovat do chodu školy a vzdělávání dětí.</a:t>
            </a:r>
          </a:p>
        </p:txBody>
      </p:sp>
    </p:spTree>
    <p:extLst>
      <p:ext uri="{BB962C8B-B14F-4D97-AF65-F5344CB8AC3E}">
        <p14:creationId xmlns:p14="http://schemas.microsoft.com/office/powerpoint/2010/main" val="27043837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793</Words>
  <Application>Microsoft Macintosh PowerPoint</Application>
  <PresentationFormat>Předvádění na obrazovce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systému Office</vt:lpstr>
      <vt:lpstr>ZAHRANIČNÍ STÁŽ  PORTUGALSKO MADEIRA</vt:lpstr>
      <vt:lpstr>Školní vzdělávací systém na Madeiře</vt:lpstr>
      <vt:lpstr>Mateřská škola – CENTRO INFANTIL MARIA EUGENIA DE CARNAVIAL</vt:lpstr>
      <vt:lpstr>Prezentace aplikace PowerPoint</vt:lpstr>
      <vt:lpstr>Prezentace aplikace PowerPoint</vt:lpstr>
      <vt:lpstr>Mateřská škola – JARDIM ESCOLA JOÃO DE DEUS FUNCHAL  </vt:lpstr>
      <vt:lpstr>Prezentace aplikace PowerPoint</vt:lpstr>
      <vt:lpstr>Prezentace aplikace PowerPoint</vt:lpstr>
      <vt:lpstr>Závěr ze stáže</vt:lpstr>
      <vt:lpstr>Děkujeme za pozornost.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  Španělsko - Malága</dc:title>
  <dc:creator>ApetulA.A@seznam.cz</dc:creator>
  <cp:lastModifiedBy>Lenka Přecechtělová</cp:lastModifiedBy>
  <cp:revision>27</cp:revision>
  <dcterms:created xsi:type="dcterms:W3CDTF">2022-04-25T14:39:14Z</dcterms:created>
  <dcterms:modified xsi:type="dcterms:W3CDTF">2022-05-13T09:53:05Z</dcterms:modified>
</cp:coreProperties>
</file>