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4" r:id="rId6"/>
    <p:sldId id="271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9"/>
  </p:normalViewPr>
  <p:slideViewPr>
    <p:cSldViewPr>
      <p:cViewPr>
        <p:scale>
          <a:sx n="104" d="100"/>
          <a:sy n="104" d="100"/>
        </p:scale>
        <p:origin x="-114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7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5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0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9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4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0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1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85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6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B55D5-0EAF-407F-A994-B3D73C9E08DA}" type="datetimeFigureOut">
              <a:rPr lang="cs-CZ" smtClean="0"/>
              <a:t>21.06.2022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3E58-A64F-46DB-97DF-CABDE69D54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08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ZAHRANIČNÍ STÁŽ </a:t>
            </a:r>
            <a:br>
              <a:rPr lang="cs-CZ" dirty="0"/>
            </a:br>
            <a:r>
              <a:rPr lang="cs-CZ" dirty="0"/>
              <a:t>FRANCIE MONTPELLIER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29. 5. – 1. 6. 2022</a:t>
            </a:r>
          </a:p>
          <a:p>
            <a:r>
              <a:rPr lang="cs-CZ" dirty="0"/>
              <a:t>Irena </a:t>
            </a:r>
            <a:r>
              <a:rPr lang="cs-CZ" dirty="0" err="1"/>
              <a:t>Pechočová</a:t>
            </a:r>
            <a:r>
              <a:rPr lang="cs-CZ" dirty="0"/>
              <a:t> a Pavla Musilová</a:t>
            </a:r>
          </a:p>
          <a:p>
            <a:r>
              <a:rPr lang="cs-CZ" dirty="0"/>
              <a:t>Mateřská škola, Praha 4, V Benátkách 1751</a:t>
            </a:r>
          </a:p>
          <a:p>
            <a:r>
              <a:rPr lang="cs-CZ" dirty="0"/>
              <a:t>CZ.07.4.68/0.0/0.0/19_071/0001722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8079"/>
            <a:ext cx="758128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exteriér, obloha, budova, tráva&#10;&#10;Popis se vygeneroval automaticky.">
            <a:extLst>
              <a:ext uri="{FF2B5EF4-FFF2-40B4-BE49-F238E27FC236}">
                <a16:creationId xmlns:a16="http://schemas.microsoft.com/office/drawing/2014/main" xmlns="" id="{76E86234-1416-518A-5D86-964637795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03" r="21119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5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Školní vzdělávací systém ve Francii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Školství ve Francii je především státní.</a:t>
            </a:r>
          </a:p>
          <a:p>
            <a:r>
              <a:rPr lang="cs-CZ" sz="2400" dirty="0"/>
              <a:t>Vzdělávací systém:</a:t>
            </a:r>
          </a:p>
          <a:p>
            <a:pPr marL="0" indent="0">
              <a:buNone/>
            </a:pPr>
            <a:r>
              <a:rPr lang="cs-CZ" sz="2400" dirty="0"/>
              <a:t> -   V roce 2019 proběhla ve Francii reforma školství, od tří let věku</a:t>
            </a:r>
          </a:p>
          <a:p>
            <a:pPr marL="0" indent="0">
              <a:buNone/>
            </a:pPr>
            <a:r>
              <a:rPr lang="cs-CZ" sz="2400" dirty="0"/>
              <a:t>     dítěte je docházka do mateřské školy povinná</a:t>
            </a:r>
          </a:p>
          <a:p>
            <a:pPr>
              <a:buFontTx/>
              <a:buChar char="-"/>
            </a:pPr>
            <a:r>
              <a:rPr lang="cs-CZ" sz="2400" dirty="0"/>
              <a:t>Děti jsou do státních mateřských škol zařazovány dle spádovosti, v případě nespokojenosti v určené MŠ mohou přejít do jiné MŠ </a:t>
            </a:r>
          </a:p>
          <a:p>
            <a:pPr>
              <a:buFontTx/>
              <a:buChar char="-"/>
            </a:pPr>
            <a:r>
              <a:rPr lang="cs-CZ" sz="2400" dirty="0"/>
              <a:t>Pobyt ve státních mateřských školách je zcela zdarma, rodiče hradí pouze stravné, pokud se dítě ve škole stravuje a platí dobrovolný příspěvek na akce školy</a:t>
            </a:r>
          </a:p>
          <a:p>
            <a:pPr>
              <a:buFontTx/>
              <a:buChar char="-"/>
            </a:pPr>
            <a:r>
              <a:rPr lang="cs-CZ" sz="2400" dirty="0"/>
              <a:t>Všechny mateřské a základní školy se řídí osnovami , které jsou obsaženy v dokumentu s názvem Národní program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6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Mateřská škola – </a:t>
            </a:r>
            <a:r>
              <a:rPr lang="cs-CZ" dirty="0" err="1"/>
              <a:t>École</a:t>
            </a:r>
            <a:r>
              <a:rPr lang="cs-CZ" dirty="0"/>
              <a:t> </a:t>
            </a:r>
            <a:r>
              <a:rPr lang="cs-CZ" dirty="0" err="1"/>
              <a:t>Maternelle</a:t>
            </a:r>
            <a:r>
              <a:rPr lang="cs-CZ" dirty="0"/>
              <a:t> Sarah </a:t>
            </a:r>
            <a:r>
              <a:rPr lang="cs-CZ" dirty="0" err="1"/>
              <a:t>Bernhardt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781128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Mateřská škola je čtyřtřídní v oploceném areálu společně s prvním stupněm základní školy, která má sedm tříd. Jedná se o školu státní, školné se neplatí.</a:t>
            </a:r>
          </a:p>
          <a:p>
            <a:r>
              <a:rPr lang="cs-CZ" dirty="0"/>
              <a:t>Kapacita na třídu je 30 dětí, ale zapsaných je v průměru 20 dětí.</a:t>
            </a:r>
          </a:p>
          <a:p>
            <a:r>
              <a:rPr lang="cs-CZ" dirty="0"/>
              <a:t>Ve škole je osm dětí s odlišným mateřským jazykem – především z Řecka, Španělska a Arménie.</a:t>
            </a:r>
          </a:p>
          <a:p>
            <a:r>
              <a:rPr lang="cs-CZ" dirty="0"/>
              <a:t>Mateřskou školu navštěvují děti od 3 do 6 let. Celá předškolní docházka je povinná už od tří let dítěte.  Děti se ve škole nepřevlékají ani nepřezouvají.</a:t>
            </a:r>
          </a:p>
          <a:p>
            <a:r>
              <a:rPr lang="cs-CZ" dirty="0"/>
              <a:t>Provozní doba mateřské školy je od 8.15 do 18.30 hod. Od 12 do 14 hodin je přestávka na oběd a odpočinek. V této době si mohou rodiče děti z MŠ vyzvednout a mezi 13.50 -14 hodinou opět přivést do MŠ, kde pokračují odpolední vzdělávací činnosti, které probíhají do 16.30 hod. a jsou povinné.</a:t>
            </a:r>
          </a:p>
          <a:p>
            <a:r>
              <a:rPr lang="cs-CZ" dirty="0"/>
              <a:t>Paní učitelka je přítomna od 8 do 16.30 hod., přímou výchovnou práci provádí od 8.15 do 12 hodin a od 14 do 16.30hod. Zbývající dobu se o děti stará asistentka pedagoga, která je na třídě po celou dobu provozu až do 17.30 hod. Od 16.30 hod. je provoz pojat jako družina, děti má na starosti vychovatelka a poslední hodina od 17.30  se platí.</a:t>
            </a:r>
          </a:p>
          <a:p>
            <a:r>
              <a:rPr lang="cs-CZ" dirty="0"/>
              <a:t>Režim dne: příchod dětí od 8.20 do 8,30 hod., do 8.45 hod. ranní hry, pak protažení na židličkách a ranní kruh. Poté následují vzdělávací činnosti, tzv. ateliéry. Po ukončení pobyt venku 30 minut, pak opět vzdělávací činnosti. Ve 12 hodin oběd/ některé děti odchází domů a vracejí se zpět ve 13.50 hod. /</a:t>
            </a:r>
          </a:p>
          <a:p>
            <a:pPr marL="0" indent="0">
              <a:buNone/>
            </a:pPr>
            <a:r>
              <a:rPr lang="cs-CZ" dirty="0"/>
              <a:t>        Po obědě jdou malé děti do ložnice spát, předškoláci opakují, co se dopoledne naučili. Od 14 hodin opět</a:t>
            </a:r>
          </a:p>
          <a:p>
            <a:pPr marL="0" indent="0">
              <a:buNone/>
            </a:pPr>
            <a:r>
              <a:rPr lang="cs-CZ" dirty="0"/>
              <a:t>        probíhají ateliery až do 16.30 hod., kdy děti odcházejí domů. Před odchodem domů si děti snědí svačinu, </a:t>
            </a:r>
          </a:p>
          <a:p>
            <a:pPr marL="0" indent="0">
              <a:buNone/>
            </a:pPr>
            <a:r>
              <a:rPr lang="cs-CZ" dirty="0"/>
              <a:t>        kterou si donesly z domova. Od 16.30 do 18.30 hod. mohou být děti v družině s paní vychovatelkou.</a:t>
            </a:r>
          </a:p>
          <a:p>
            <a:pPr marL="0" indent="0">
              <a:buNone/>
            </a:pPr>
            <a:r>
              <a:rPr lang="cs-CZ" dirty="0"/>
              <a:t>         Každou středu provoz v MŠ není, rodič má volný den, aby se mohl věnovat svým dětem, mohou využít na</a:t>
            </a:r>
          </a:p>
          <a:p>
            <a:pPr marL="0" indent="0">
              <a:buNone/>
            </a:pPr>
            <a:r>
              <a:rPr lang="cs-CZ" dirty="0"/>
              <a:t>         dopolední družinu, kde má děti na starosti paní vychovatelka.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6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Obsah obrázku text, interiér, pracovní stůl, kancelář&#10;&#10;Popis se vygeneroval automaticky.">
            <a:extLst>
              <a:ext uri="{FF2B5EF4-FFF2-40B4-BE49-F238E27FC236}">
                <a16:creationId xmlns:a16="http://schemas.microsoft.com/office/drawing/2014/main" xmlns="" id="{E2AC0928-33BA-F31D-037F-2A1DFA7CA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7419" y="4029634"/>
            <a:ext cx="4040188" cy="1863537"/>
          </a:xfrm>
        </p:spPr>
      </p:pic>
      <p:pic>
        <p:nvPicPr>
          <p:cNvPr id="5" name="Obrázek 5" descr="Obsah obrázku text, interiér, oranžová, přeplněné&#10;&#10;Popis se vygeneroval automaticky.">
            <a:extLst>
              <a:ext uri="{FF2B5EF4-FFF2-40B4-BE49-F238E27FC236}">
                <a16:creationId xmlns:a16="http://schemas.microsoft.com/office/drawing/2014/main" xmlns="" id="{D5C398C1-2C28-62E1-810B-BA4FEC1487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26180" y="4029269"/>
            <a:ext cx="4041775" cy="1864269"/>
          </a:xfrm>
        </p:spPr>
      </p:pic>
      <p:pic>
        <p:nvPicPr>
          <p:cNvPr id="6" name="Obrázek 6" descr="Obsah obrázku text, interiér, stůl, patro&#10;&#10;Popis se vygeneroval automaticky.">
            <a:extLst>
              <a:ext uri="{FF2B5EF4-FFF2-40B4-BE49-F238E27FC236}">
                <a16:creationId xmlns:a16="http://schemas.microsoft.com/office/drawing/2014/main" xmlns="" id="{066B5544-113C-9568-E171-F2D25928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9" y="1191837"/>
            <a:ext cx="4037162" cy="1860523"/>
          </a:xfrm>
          <a:prstGeom prst="rect">
            <a:avLst/>
          </a:prstGeom>
        </p:spPr>
      </p:pic>
      <p:pic>
        <p:nvPicPr>
          <p:cNvPr id="7" name="Obrázek 7" descr="Obsah obrázku patro, interiér, dřevěné, nábytek&#10;&#10;Popis se vygeneroval automaticky.">
            <a:extLst>
              <a:ext uri="{FF2B5EF4-FFF2-40B4-BE49-F238E27FC236}">
                <a16:creationId xmlns:a16="http://schemas.microsoft.com/office/drawing/2014/main" xmlns="" id="{3CF53B6A-BA19-7DF6-4E3A-7450FE15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66" y="1191836"/>
            <a:ext cx="3994029" cy="18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xmlns="" id="{21ACAAC1-1BD7-F277-89C6-975D9C95109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ea typeface="+mj-lt"/>
                <a:cs typeface="+mj-lt"/>
              </a:rPr>
              <a:t>Mateřská škola – École </a:t>
            </a:r>
            <a:r>
              <a:rPr lang="cs-CZ" dirty="0" err="1">
                <a:ea typeface="+mj-lt"/>
                <a:cs typeface="+mj-lt"/>
              </a:rPr>
              <a:t>Maternelle</a:t>
            </a:r>
            <a:r>
              <a:rPr lang="cs-CZ" dirty="0">
                <a:ea typeface="+mj-lt"/>
                <a:cs typeface="+mj-lt"/>
              </a:rPr>
              <a:t> Jean Cocteau </a:t>
            </a:r>
            <a:endParaRPr lang="cs-CZ" dirty="0"/>
          </a:p>
        </p:txBody>
      </p:sp>
      <p:sp>
        <p:nvSpPr>
          <p:cNvPr id="10" name="Zástupný obsah 3">
            <a:extLst>
              <a:ext uri="{FF2B5EF4-FFF2-40B4-BE49-F238E27FC236}">
                <a16:creationId xmlns:a16="http://schemas.microsoft.com/office/drawing/2014/main" xmlns="" id="{A67B983B-07F1-8B1C-CDED-0BA11F0E6702}"/>
              </a:ext>
            </a:extLst>
          </p:cNvPr>
          <p:cNvSpPr txBox="1">
            <a:spLocks/>
          </p:cNvSpPr>
          <p:nvPr/>
        </p:nvSpPr>
        <p:spPr>
          <a:xfrm>
            <a:off x="457200" y="1536521"/>
            <a:ext cx="8232625" cy="5046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ea typeface="+mn-lt"/>
                <a:cs typeface="+mn-lt"/>
              </a:rPr>
              <a:t>Mateřská škola je státní a skládá se z osmi tříd, z toho je jedna třída vyhrazena pro děti od 2 do 3 let a ostatní třídy jsou smíšené pro děti od 3 do 6 let.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Ve škole je 5 dětí s odlišnou národností (Maroko, Tunis, Alžír), ti mají možnost chodit na doučování z francouzštiny společně s matkou dvakrát v týdnu.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Během roku si učitelé rozdělují děti do skupin, dle úrovně francouzštiny, kterou vyučují pomocí piktogramů.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V každé třídě pracuje jedna učitelka a jeden asistent, ve třídě je maximálně 26 dětí.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Provoz mateřské školy: 7:45-8:45 placená družina, 8:45-11:55 výuka, 11:55-14:00 možnost vyzvednutí dětí domů, 14:00-16:45 odpolední výuka, 16:45- 17:45 družina zdarma, 17:45-18:30 placená družina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Do většiny aktivit, které mají na starosti učitelky, jsou zapojeny také rodiče.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Mateřskou školu dotuje radnice (zázemí, pomůcky, asistenty)</a:t>
            </a:r>
            <a:endParaRPr lang="cs-CZ" sz="1800" dirty="0"/>
          </a:p>
          <a:p>
            <a:r>
              <a:rPr lang="cs-CZ" sz="1800" dirty="0">
                <a:ea typeface="+mn-lt"/>
                <a:cs typeface="+mn-lt"/>
              </a:rPr>
              <a:t>Rodiče na začátku roku mohou dobrovolně přispět částkou 15 euro na akce pro děti.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8012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 descr="Obsah obrázku text, interiér, různé, několik&#10;&#10;Popis se vygeneroval automaticky.">
            <a:extLst>
              <a:ext uri="{FF2B5EF4-FFF2-40B4-BE49-F238E27FC236}">
                <a16:creationId xmlns:a16="http://schemas.microsoft.com/office/drawing/2014/main" xmlns="" id="{19554BD6-ACF6-7CAB-8B98-4D6527866E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411448" y="926823"/>
            <a:ext cx="2402757" cy="1789128"/>
          </a:xfrm>
          <a:prstGeom prst="rect">
            <a:avLst/>
          </a:prstGeom>
        </p:spPr>
      </p:pic>
      <p:pic>
        <p:nvPicPr>
          <p:cNvPr id="6" name="Obrázek 6" descr="Obsah obrázku text, patro, interiér, strop&#10;&#10;Popis se vygeneroval automaticky.">
            <a:extLst>
              <a:ext uri="{FF2B5EF4-FFF2-40B4-BE49-F238E27FC236}">
                <a16:creationId xmlns:a16="http://schemas.microsoft.com/office/drawing/2014/main" xmlns="" id="{78294B9A-1DC0-77CF-3B88-8C4DF46A2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548" y="925182"/>
            <a:ext cx="2406770" cy="1789982"/>
          </a:xfrm>
          <a:prstGeom prst="rect">
            <a:avLst/>
          </a:prstGeom>
        </p:spPr>
      </p:pic>
      <p:pic>
        <p:nvPicPr>
          <p:cNvPr id="9" name="Obrázek 9" descr="Obsah obrázku interiér, zeď, patro, místnost&#10;&#10;Popis se vygeneroval automaticky.">
            <a:extLst>
              <a:ext uri="{FF2B5EF4-FFF2-40B4-BE49-F238E27FC236}">
                <a16:creationId xmlns:a16="http://schemas.microsoft.com/office/drawing/2014/main" xmlns="" id="{86BD135B-B27E-DC3B-F215-F6D07EC4C8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" y="3265176"/>
            <a:ext cx="3902166" cy="2952504"/>
          </a:xfrm>
        </p:spPr>
      </p:pic>
      <p:pic>
        <p:nvPicPr>
          <p:cNvPr id="10" name="Obrázek 10" descr="Obsah obrázku strom, exteriér, tráva, zahrada&#10;&#10;Popis se vygeneroval automaticky.">
            <a:extLst>
              <a:ext uri="{FF2B5EF4-FFF2-40B4-BE49-F238E27FC236}">
                <a16:creationId xmlns:a16="http://schemas.microsoft.com/office/drawing/2014/main" xmlns="" id="{C8FF1B07-5D28-DA2C-B370-AB33E34E8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298" y="3262942"/>
            <a:ext cx="3925018" cy="2945920"/>
          </a:xfrm>
          <a:prstGeom prst="rect">
            <a:avLst/>
          </a:prstGeom>
        </p:spPr>
      </p:pic>
      <p:pic>
        <p:nvPicPr>
          <p:cNvPr id="11" name="Obrázek 11" descr="Obsah obrázku text&#10;&#10;Popis se vygeneroval automaticky.">
            <a:extLst>
              <a:ext uri="{FF2B5EF4-FFF2-40B4-BE49-F238E27FC236}">
                <a16:creationId xmlns:a16="http://schemas.microsoft.com/office/drawing/2014/main" xmlns="" id="{CB644D8C-7637-1012-8F08-BFF19CDCF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25182"/>
            <a:ext cx="2380891" cy="17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ze stáže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Zapojování dětí s OMJ probíhá nenásilnou a přirozenou formou (prožitky, naslouchání, komunikace s ostatními dětmi, napodobování, forma hry,..).</a:t>
            </a:r>
          </a:p>
          <a:p>
            <a:r>
              <a:rPr lang="cs-CZ" dirty="0"/>
              <a:t>Poznaly jsme zcela odlišný školský systém.</a:t>
            </a:r>
          </a:p>
          <a:p>
            <a:r>
              <a:rPr lang="cs-CZ" dirty="0"/>
              <a:t>Získaly jsme novou inspiraci pro práci s dětmi, nové náměty.</a:t>
            </a:r>
          </a:p>
          <a:p>
            <a:r>
              <a:rPr lang="cs-CZ" dirty="0"/>
              <a:t>Děti se v mateřské škole už od tří let věnují především přípravě na základní školu -učí se písmena, čtení, psaní i počítání.</a:t>
            </a:r>
          </a:p>
        </p:txBody>
      </p:sp>
    </p:spTree>
    <p:extLst>
      <p:ext uri="{BB962C8B-B14F-4D97-AF65-F5344CB8AC3E}">
        <p14:creationId xmlns:p14="http://schemas.microsoft.com/office/powerpoint/2010/main" val="270438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pozornost.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5751104"/>
            <a:ext cx="9121583" cy="11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958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779</Words>
  <Application>Microsoft Office PowerPoint</Application>
  <PresentationFormat>Předvádění na obrazovce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ZAHRANIČNÍ STÁŽ  FRANCIE MONTPELLIER</vt:lpstr>
      <vt:lpstr>Prezentace aplikace PowerPoint</vt:lpstr>
      <vt:lpstr>Školní vzdělávací systém ve Francii</vt:lpstr>
      <vt:lpstr>Mateřská škola – École Maternelle Sarah Bernhardt</vt:lpstr>
      <vt:lpstr>Prezentace aplikace PowerPoint</vt:lpstr>
      <vt:lpstr>Prezentace aplikace PowerPoint</vt:lpstr>
      <vt:lpstr>Prezentace aplikace PowerPoint</vt:lpstr>
      <vt:lpstr>Závěr ze stáže</vt:lpstr>
      <vt:lpstr>Děkujeme za pozornost.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 Španělsko - Malága</dc:title>
  <dc:creator>ApetulA.A@seznam.cz</dc:creator>
  <cp:lastModifiedBy>reditelka</cp:lastModifiedBy>
  <cp:revision>90</cp:revision>
  <dcterms:created xsi:type="dcterms:W3CDTF">2022-04-25T14:39:14Z</dcterms:created>
  <dcterms:modified xsi:type="dcterms:W3CDTF">2022-06-21T12:50:18Z</dcterms:modified>
</cp:coreProperties>
</file>